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9" r:id="rId3"/>
    <p:sldId id="261" r:id="rId4"/>
    <p:sldId id="262" r:id="rId5"/>
    <p:sldId id="263" r:id="rId6"/>
    <p:sldId id="268" r:id="rId7"/>
    <p:sldId id="269" r:id="rId8"/>
    <p:sldId id="266" r:id="rId9"/>
    <p:sldId id="267" r:id="rId10"/>
    <p:sldId id="264" r:id="rId11"/>
    <p:sldId id="265" r:id="rId12"/>
  </p:sldIdLst>
  <p:sldSz cx="7559675" cy="10691813"/>
  <p:notesSz cx="6858000" cy="9144000"/>
  <p:embeddedFontLst>
    <p:embeddedFont>
      <p:font typeface="Gothic A1" panose="020B0604020202020204" charset="-127"/>
      <p:regular r:id="rId14"/>
      <p:bold r:id="rId15"/>
    </p:embeddedFont>
    <p:embeddedFont>
      <p:font typeface="Gothic A1 Black" panose="020B0604020202020204" charset="-127"/>
      <p:bold r:id="rId16"/>
    </p:embeddedFont>
    <p:embeddedFont>
      <p:font typeface="Gothic A1 ExtraBold" panose="020B0604020202020204" charset="-127"/>
      <p:bold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7">
          <p15:clr>
            <a:srgbClr val="9AA0A6"/>
          </p15:clr>
        </p15:guide>
        <p15:guide id="2" pos="4535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2381">
          <p15:clr>
            <a:srgbClr val="9AA0A6"/>
          </p15:clr>
        </p15:guide>
        <p15:guide id="5" orient="horz" pos="65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5E93E9"/>
    <a:srgbClr val="A6C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2597" y="43"/>
      </p:cViewPr>
      <p:guideLst>
        <p:guide pos="227"/>
        <p:guide pos="4535"/>
        <p:guide orient="horz" pos="227"/>
        <p:guide pos="2381"/>
        <p:guide orient="horz" pos="65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40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6aac3ba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6aac3ba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35bead35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35bead35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35bead35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35bead35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35bead3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35bead3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35bead35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35bead35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35bead35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35bead35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35bead35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35bead35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35bead3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35bead3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83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35bead35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35bead35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93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35bead3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35bead3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66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35bead35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35bead35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612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7712" y="1547778"/>
            <a:ext cx="7044600" cy="42666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7705" y="5891409"/>
            <a:ext cx="7044600" cy="16473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57705" y="2888617"/>
            <a:ext cx="2321700" cy="66093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05325" y="935745"/>
            <a:ext cx="5264700" cy="8504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9508" y="2563450"/>
            <a:ext cx="3344400" cy="30816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9508" y="5826865"/>
            <a:ext cx="3344400" cy="25677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083839" y="1505164"/>
            <a:ext cx="3172200" cy="7680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</a:defRPr>
            </a:lvl1pPr>
            <a:lvl2pPr lvl="1" algn="r">
              <a:buNone/>
              <a:defRPr sz="700">
                <a:solidFill>
                  <a:schemeClr val="dk2"/>
                </a:solidFill>
              </a:defRPr>
            </a:lvl2pPr>
            <a:lvl3pPr lvl="2" algn="r">
              <a:buNone/>
              <a:defRPr sz="700">
                <a:solidFill>
                  <a:schemeClr val="dk2"/>
                </a:solidFill>
              </a:defRPr>
            </a:lvl3pPr>
            <a:lvl4pPr lvl="3" algn="r">
              <a:buNone/>
              <a:defRPr sz="700">
                <a:solidFill>
                  <a:schemeClr val="dk2"/>
                </a:solidFill>
              </a:defRPr>
            </a:lvl4pPr>
            <a:lvl5pPr lvl="4" algn="r">
              <a:buNone/>
              <a:defRPr sz="700">
                <a:solidFill>
                  <a:schemeClr val="dk2"/>
                </a:solidFill>
              </a:defRPr>
            </a:lvl5pPr>
            <a:lvl6pPr lvl="5" algn="r">
              <a:buNone/>
              <a:defRPr sz="700">
                <a:solidFill>
                  <a:schemeClr val="dk2"/>
                </a:solidFill>
              </a:defRPr>
            </a:lvl6pPr>
            <a:lvl7pPr lvl="6" algn="r">
              <a:buNone/>
              <a:defRPr sz="700">
                <a:solidFill>
                  <a:schemeClr val="dk2"/>
                </a:solidFill>
              </a:defRPr>
            </a:lvl7pPr>
            <a:lvl8pPr lvl="7" algn="r">
              <a:buNone/>
              <a:defRPr sz="700">
                <a:solidFill>
                  <a:schemeClr val="dk2"/>
                </a:solidFill>
              </a:defRPr>
            </a:lvl8pPr>
            <a:lvl9pPr lvl="8" algn="r">
              <a:buNone/>
              <a:defRPr sz="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adVirusH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uminous-bubblegum-8e9be4.netlify.app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adVirusHN/Catswimming-Renewal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9.jpg"/><Relationship Id="rId4" Type="http://schemas.openxmlformats.org/officeDocument/2006/relationships/image" Target="../media/image21.jpg"/><Relationship Id="rId9" Type="http://schemas.openxmlformats.org/officeDocument/2006/relationships/hyperlink" Target="https://drive.google.com/file/d/1ZZ4Qten4xVKb5KDXtGettRk0l9O50P0h/view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adVirusHN/Catswimming-Renewa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ocs.google.com/presentation/d/1KKJTHlEwaVJdzBErhU5smxjuStwCGHc0QLATmNejDM8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RoadVirusHN/DNS_renew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cs.google.com/presentation/d/1ATPpyd-QxKbGKslnmjN56FQJNkG6qhc7VcyjozlnZ6I/edit?usp=shar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boostcampaitech/DKT-06-Do-you-Know-DKT-2d73444d1433409fb50a50cce42b0e2b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github.com/RoadVirusHN/Catswimming-Renewa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caitech1/p3-mrc-mr5/tree/master/junseok/Baseline_for_EB_ODQA" TargetMode="External"/><Relationship Id="rId5" Type="http://schemas.openxmlformats.org/officeDocument/2006/relationships/hyperlink" Target="https://github.com/RoadVirusHN/Catswimming-Renewa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546050" y="5926625"/>
            <a:ext cx="66204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윤준석</a:t>
            </a:r>
            <a:endParaRPr sz="28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06650" y="4618600"/>
            <a:ext cx="57468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Portfolio.</a:t>
            </a:r>
            <a:endParaRPr sz="8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 rot="5400000">
            <a:off x="6703200" y="788700"/>
            <a:ext cx="773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27250" y="482291"/>
            <a:ext cx="914400" cy="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 rot="-5400000">
            <a:off x="314450" y="9873675"/>
            <a:ext cx="446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By.</a:t>
            </a:r>
            <a:endParaRPr sz="1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 rot="-5400000">
            <a:off x="-188950" y="8925850"/>
            <a:ext cx="14529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윤준석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6285600" y="10206966"/>
            <a:ext cx="914400" cy="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21800" y="7101675"/>
            <a:ext cx="6716400" cy="12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빠른 기술 습득력과 열정을 발판으로,</a:t>
            </a:r>
            <a:endParaRPr sz="18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인공지능 역량과 </a:t>
            </a:r>
            <a:r>
              <a:rPr lang="ko-KR" altLang="en-US" sz="18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웹 개발</a:t>
            </a:r>
            <a:r>
              <a:rPr lang="en" sz="18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역량을 가진 개발자</a:t>
            </a:r>
            <a:endParaRPr sz="18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422DB360-FE79-F74B-6CCA-B29F025552BB}"/>
              </a:ext>
            </a:extLst>
          </p:cNvPr>
          <p:cNvSpPr txBox="1"/>
          <p:nvPr/>
        </p:nvSpPr>
        <p:spPr>
          <a:xfrm>
            <a:off x="5066020" y="10241873"/>
            <a:ext cx="2493655" cy="37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GITHUB</a:t>
            </a: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BLOG</a:t>
            </a:r>
            <a:endParaRPr sz="24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580935" y="2046037"/>
            <a:ext cx="59208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병해충 예측 정보 안드로이드 앱</a:t>
            </a:r>
            <a:endParaRPr sz="30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(공공 API 활용 병해충 예측, 농약 정보 안내 앱)</a:t>
            </a:r>
            <a:endParaRPr sz="30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580935" y="9680446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기간 : 2020.05 ~ 2020.06</a:t>
            </a:r>
            <a:endParaRPr sz="12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580935" y="9926323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현황 : </a:t>
            </a:r>
            <a:r>
              <a:rPr lang="ko-KR" altLang="en-US" sz="1200" dirty="0">
                <a:solidFill>
                  <a:schemeClr val="lt1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개발 완료</a:t>
            </a:r>
            <a:endParaRPr sz="12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580885" y="443725"/>
            <a:ext cx="5920800" cy="1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rgbClr val="FFFFFF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05</a:t>
            </a:r>
            <a:endParaRPr sz="10000" dirty="0">
              <a:solidFill>
                <a:srgbClr val="FFFFFF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7A0A3-C314-417A-B1BE-B043B4D7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493" y="3962400"/>
            <a:ext cx="2852688" cy="507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othic A1 ExtraBold"/>
                <a:ea typeface="Gothic A1 ExtraBold"/>
                <a:cs typeface="Gothic A1 ExtraBold"/>
                <a:sym typeface="Gothic A1 ExtraBold"/>
              </a:rPr>
              <a:t>병해충 예측 정보 안드로이드 앱 (공공 API 활용 병해충 예측, 농약 정보 안내 앱)</a:t>
            </a:r>
            <a:endParaRPr sz="2000" dirty="0"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360000" y="956050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국가 농작물 병해충 관리 시스템에서 제공하는 공공 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API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를 이용하여 병해충 예보 정보를 검색 한 뒤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, 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관련 병해충 정보와 농약 정보를 얻을 수 있는 </a:t>
            </a:r>
            <a:r>
              <a:rPr 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Flutter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</a:t>
            </a:r>
            <a:r>
              <a:rPr 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Cross</a:t>
            </a:r>
            <a:r>
              <a:rPr lang="en-US" sz="1100" dirty="0">
                <a:solidFill>
                  <a:srgbClr val="B7B7B7"/>
                </a:solidFill>
                <a:latin typeface="Google Sans"/>
                <a:ea typeface="Gothic A1 ExtraBold"/>
                <a:cs typeface="Gothic A1 ExtraBold"/>
                <a:sym typeface="Gothic A1 ExtraBold"/>
              </a:rPr>
              <a:t>-</a:t>
            </a:r>
            <a:r>
              <a:rPr 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Platform 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앱</a:t>
            </a:r>
            <a:endParaRPr lang="en-US" sz="1000" dirty="0">
              <a:solidFill>
                <a:srgbClr val="B7B7B7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3352800" y="1651840"/>
            <a:ext cx="3847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외부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API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활용과 모바일 어플리케이션 등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도전이 주제였던 프로젝트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당시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다들 취직을 위한 자격증이나 이력서 등에 시간을 쏟으면서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프로젝트를 진행하지 않거나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허울 뿐인 팀이 많았지만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나는 아직 경험이 부족하다고 판단하여 프로젝트를 원하는 팀원들을 모아서 진행한 프로젝트였습니다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나는 이번 프로젝트에서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Android Engineer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와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Backend Engineer,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DevOps Engineer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를 맡았습니다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Android Engineer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로서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Flutter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를 활용해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Cross-platform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앱을 구현하였으며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특히 병충해 예측 지도 부분과 </a:t>
            </a:r>
            <a:r>
              <a:rPr lang="ko-KR" altLang="en-US" sz="1000" b="1" dirty="0" err="1">
                <a:latin typeface="Gothic A1"/>
                <a:ea typeface="Gothic A1"/>
                <a:cs typeface="Gothic A1"/>
                <a:sym typeface="Gothic A1"/>
              </a:rPr>
              <a:t>메인화면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Drawer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를 담당하였습니다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Backend Engineer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로서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Django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에서 </a:t>
            </a:r>
            <a:r>
              <a:rPr lang="ko-KR" altLang="en-US" sz="1000" b="1" dirty="0" err="1">
                <a:latin typeface="Gothic A1"/>
                <a:ea typeface="Gothic A1"/>
                <a:cs typeface="Gothic A1"/>
                <a:sym typeface="Gothic A1"/>
              </a:rPr>
              <a:t>웹뷰를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 구성하는 역할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을 하였고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Docker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와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AWS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를 통하여 배포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하였습니다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문제가 심각했는데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한달 반 정도의 프로젝트 기간 중에 무려 한달간 공공 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API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키 발급을 기다려야 했고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독촉에 독촉을 통해 얻어낸 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API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는 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json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데이터가 아닌 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Java </a:t>
            </a:r>
            <a:r>
              <a:rPr lang="en-US" altLang="ko-KR" sz="1000" dirty="0" err="1">
                <a:latin typeface="Gothic A1"/>
                <a:ea typeface="Gothic A1"/>
                <a:cs typeface="Gothic A1"/>
                <a:sym typeface="Gothic A1"/>
              </a:rPr>
              <a:t>Servelet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기반 </a:t>
            </a:r>
            <a:r>
              <a:rPr lang="en-US" altLang="ko-KR" sz="1000" dirty="0" err="1">
                <a:latin typeface="Gothic A1"/>
                <a:ea typeface="Gothic A1"/>
                <a:cs typeface="Gothic A1"/>
                <a:sym typeface="Gothic A1"/>
              </a:rPr>
              <a:t>Webview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를 통째로 보여주는 것이라 가공할 수 없었습니다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관련 담당자들에게 문의하였지만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담당이 바뀌어 잘 모르겠다는 답변이 돌아왔었고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우리는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시간 부족과 경험 부족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에 쫓기게 되었습니다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0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360000" y="1321150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BC727-4A7D-44F9-9459-9F5FE65E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81" y="6344136"/>
            <a:ext cx="2064788" cy="3670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58BAA8-DEB4-4CAA-AC28-62E5DC39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82" y="5956889"/>
            <a:ext cx="2064788" cy="3670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417CAC-A711-4C38-AB9E-063CE8028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75" y="2379094"/>
            <a:ext cx="2064788" cy="3670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4D627-F615-4EF7-8B18-22CFDCCE1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49" y="1552098"/>
            <a:ext cx="2064788" cy="3670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Google Shape;193;p20">
            <a:extLst>
              <a:ext uri="{FF2B5EF4-FFF2-40B4-BE49-F238E27FC236}">
                <a16:creationId xmlns:a16="http://schemas.microsoft.com/office/drawing/2014/main" id="{9AADC13A-ADC9-48D4-801B-1783C411C85C}"/>
              </a:ext>
            </a:extLst>
          </p:cNvPr>
          <p:cNvSpPr txBox="1"/>
          <p:nvPr/>
        </p:nvSpPr>
        <p:spPr>
          <a:xfrm>
            <a:off x="322106" y="9969578"/>
            <a:ext cx="6870576" cy="309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관련 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API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사용 기간이 중단되어 더 이상 서비스가 불가능합니다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</p:txBody>
      </p:sp>
      <p:sp>
        <p:nvSpPr>
          <p:cNvPr id="16" name="Google Shape;214;p22">
            <a:extLst>
              <a:ext uri="{FF2B5EF4-FFF2-40B4-BE49-F238E27FC236}">
                <a16:creationId xmlns:a16="http://schemas.microsoft.com/office/drawing/2014/main" id="{D423980B-81B0-4D5D-8C9A-2A9CA7EE3FEA}"/>
              </a:ext>
            </a:extLst>
          </p:cNvPr>
          <p:cNvSpPr txBox="1"/>
          <p:nvPr/>
        </p:nvSpPr>
        <p:spPr>
          <a:xfrm>
            <a:off x="327260" y="6554986"/>
            <a:ext cx="3772702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하지만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앱 안에 새로 </a:t>
            </a:r>
            <a:r>
              <a:rPr lang="ko-KR" altLang="en-US" sz="1000" b="1" dirty="0" err="1">
                <a:latin typeface="Gothic A1"/>
                <a:ea typeface="Gothic A1"/>
                <a:cs typeface="Gothic A1"/>
                <a:sym typeface="Gothic A1"/>
              </a:rPr>
              <a:t>웹뷰를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 만드는 방식으로 해결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하였고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기타 다른 농약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해충 정보들은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다른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API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를 활용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하여 가져오는 것으로 해결하였다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또한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외부 인터넷 강의와 </a:t>
            </a:r>
            <a:r>
              <a:rPr lang="ko-KR" altLang="en-US" sz="1000" b="1" dirty="0" err="1">
                <a:latin typeface="Gothic A1"/>
                <a:ea typeface="Gothic A1"/>
                <a:cs typeface="Gothic A1"/>
                <a:sym typeface="Gothic A1"/>
              </a:rPr>
              <a:t>교보재를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 적극 활용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하여 새로운 기술과 경험을 습득하여 경험 부족을 해소할 수 있었습니다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Gothic A1"/>
                <a:ea typeface="Gothic A1"/>
                <a:cs typeface="Gothic A1"/>
                <a:sym typeface="Gothic A1"/>
              </a:rPr>
              <a:t> Cross-platform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어플리케이션 프레임워크인 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Flutter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를 활용했음에도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일정과 경험부족으로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 IOS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로는 </a:t>
            </a:r>
            <a:r>
              <a:rPr lang="ko-KR" altLang="en-US" sz="1000" b="1" dirty="0" err="1">
                <a:latin typeface="Gothic A1"/>
                <a:ea typeface="Gothic A1"/>
                <a:cs typeface="Gothic A1"/>
                <a:sym typeface="Gothic A1"/>
              </a:rPr>
              <a:t>포팅하지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 못한 점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이 너무 아쉬웠습니다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또한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해당 어플리케이션을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구글 플레이 마켓에 올리려 했지만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진행한 프로젝트는 외부 공개가 불가능하다는 교육 주관사와의 계약 관계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로 올리지 못하였습니다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이번 프로젝트는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팀원들 뿐만 아니라 외부와 협업할 시 고려해야할 점과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어려움을 깨닫게 되었고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모바일 어플리케이션 개발 경험과 공공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API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를 활용하는 경험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을 가져볼 수 있는 </a:t>
            </a:r>
            <a:r>
              <a:rPr lang="ko-KR" altLang="en-US" sz="1000">
                <a:latin typeface="Gothic A1"/>
                <a:ea typeface="Gothic A1"/>
                <a:cs typeface="Gothic A1"/>
                <a:sym typeface="Gothic A1"/>
              </a:rPr>
              <a:t>좋은 프로젝트였습니다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0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Google Shape;140;p15">
            <a:extLst>
              <a:ext uri="{FF2B5EF4-FFF2-40B4-BE49-F238E27FC236}">
                <a16:creationId xmlns:a16="http://schemas.microsoft.com/office/drawing/2014/main" id="{1F9986FB-3737-439F-A316-D1916B3024DA}"/>
              </a:ext>
            </a:extLst>
          </p:cNvPr>
          <p:cNvSpPr txBox="1"/>
          <p:nvPr/>
        </p:nvSpPr>
        <p:spPr>
          <a:xfrm>
            <a:off x="4201200" y="1089261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4C2F4"/>
                </a:solidFill>
                <a:latin typeface="Gothic A1"/>
                <a:ea typeface="Gothic A1"/>
                <a:cs typeface="Gothic A1"/>
                <a:sym typeface="Gothic A1"/>
              </a:rPr>
              <a:t>#Flutter #Django #Docker #AWS</a:t>
            </a:r>
            <a:endParaRPr sz="1000" dirty="0">
              <a:solidFill>
                <a:srgbClr val="A4C2F4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4" name="Google Shape;67;p14">
            <a:extLst>
              <a:ext uri="{FF2B5EF4-FFF2-40B4-BE49-F238E27FC236}">
                <a16:creationId xmlns:a16="http://schemas.microsoft.com/office/drawing/2014/main" id="{9BBFEADB-225C-3F5C-1005-C5D8FFF2D2E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83304"/>
          <a:stretch/>
        </p:blipFill>
        <p:spPr>
          <a:xfrm>
            <a:off x="325619" y="10202671"/>
            <a:ext cx="847862" cy="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7;p14">
            <a:extLst>
              <a:ext uri="{FF2B5EF4-FFF2-40B4-BE49-F238E27FC236}">
                <a16:creationId xmlns:a16="http://schemas.microsoft.com/office/drawing/2014/main" id="{F3A9C44D-A9AB-940E-46EC-E387E865E7C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83203" r="101"/>
          <a:stretch/>
        </p:blipFill>
        <p:spPr>
          <a:xfrm>
            <a:off x="1173481" y="10202670"/>
            <a:ext cx="847862" cy="40222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6;p14">
            <a:hlinkClick r:id="rId8"/>
            <a:extLst>
              <a:ext uri="{FF2B5EF4-FFF2-40B4-BE49-F238E27FC236}">
                <a16:creationId xmlns:a16="http://schemas.microsoft.com/office/drawing/2014/main" id="{1B1627FE-7E4B-AA02-600F-23FCDEB2537D}"/>
              </a:ext>
            </a:extLst>
          </p:cNvPr>
          <p:cNvSpPr txBox="1"/>
          <p:nvPr/>
        </p:nvSpPr>
        <p:spPr>
          <a:xfrm>
            <a:off x="1270697" y="10315119"/>
            <a:ext cx="653429" cy="28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Gothic A1" panose="020B0600000101010101" charset="-127"/>
                <a:ea typeface="Gothic A1" panose="020B0600000101010101" charset="-127"/>
                <a:cs typeface="Gothic A1" panose="020B0600000101010101" charset="-127"/>
                <a:hlinkClick r:id="rId9"/>
              </a:rPr>
              <a:t>발표 자료</a:t>
            </a:r>
            <a:endParaRPr lang="ko-KR" altLang="en-US" sz="1200" dirty="0">
              <a:solidFill>
                <a:schemeClr val="tx1"/>
              </a:solidFill>
              <a:latin typeface="Gothic A1" panose="020B0600000101010101" charset="-127"/>
              <a:ea typeface="Gothic A1" panose="020B0600000101010101" charset="-127"/>
              <a:cs typeface="Gothic A1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580935" y="2046037"/>
            <a:ext cx="59208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Cat Swimming</a:t>
            </a:r>
            <a:endParaRPr sz="30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(머신러닝 기반 중고거래글 필터링 검색 웹사이트)</a:t>
            </a:r>
            <a:endParaRPr sz="30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80935" y="9680446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기간 </a:t>
            </a:r>
            <a:r>
              <a:rPr lang="en" sz="120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: 2020/03 ~ 2020/04</a:t>
            </a:r>
            <a:endParaRPr sz="12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80935" y="9926323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현황 : </a:t>
            </a:r>
            <a:r>
              <a:rPr lang="ko-KR" altLang="en-US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개발 완료</a:t>
            </a:r>
            <a:endParaRPr sz="12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580885" y="443725"/>
            <a:ext cx="5920800" cy="1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rgbClr val="FFFFFF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01</a:t>
            </a:r>
            <a:endParaRPr sz="10000" dirty="0">
              <a:solidFill>
                <a:srgbClr val="FFFFFF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D9665E-BA94-4D92-B33B-800347B86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4" t="3483" r="12210" b="2322"/>
          <a:stretch/>
        </p:blipFill>
        <p:spPr>
          <a:xfrm>
            <a:off x="-1" y="4000500"/>
            <a:ext cx="7559625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/>
        </p:nvSpPr>
        <p:spPr>
          <a:xfrm>
            <a:off x="360000" y="360000"/>
            <a:ext cx="684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othic A1 ExtraBold"/>
                <a:ea typeface="Gothic A1 ExtraBold"/>
                <a:cs typeface="Gothic A1 ExtraBold"/>
                <a:sym typeface="Gothic A1 ExtraBold"/>
              </a:rPr>
              <a:t>Cat Swimming (머신러닝 기반 중고거래글 필터링  사이트)</a:t>
            </a:r>
            <a:endParaRPr sz="2000" dirty="0"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60000" y="80246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원하는 물품을 키워드 검색을 통해 검색한 뒤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, </a:t>
            </a:r>
            <a:r>
              <a:rPr 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RNN 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기반의 </a:t>
            </a:r>
            <a:r>
              <a:rPr lang="ko-KR" altLang="en-US" sz="1000" dirty="0" err="1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머신러닝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모델을 통하여 게시글이 광고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, 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업자일 확률을 표기해주는 검색엔진 페이지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.</a:t>
            </a:r>
            <a:endParaRPr sz="1000" dirty="0">
              <a:solidFill>
                <a:srgbClr val="B7B7B7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4723150" y="6746016"/>
            <a:ext cx="2519650" cy="262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latin typeface="Gothic A1"/>
                <a:ea typeface="Gothic A1"/>
                <a:cs typeface="Gothic A1"/>
                <a:sym typeface="Gothic A1"/>
              </a:rPr>
              <a:t>오픈 소스 데이터 </a:t>
            </a:r>
            <a:r>
              <a:rPr lang="ko-KR" altLang="en-US" sz="1100" b="1" dirty="0" err="1">
                <a:latin typeface="Gothic A1"/>
                <a:ea typeface="Gothic A1"/>
                <a:cs typeface="Gothic A1"/>
                <a:sym typeface="Gothic A1"/>
              </a:rPr>
              <a:t>라벨링</a:t>
            </a:r>
            <a:r>
              <a:rPr lang="ko-KR" altLang="en-US" sz="1100" b="1" dirty="0">
                <a:latin typeface="Gothic A1"/>
                <a:ea typeface="Gothic A1"/>
                <a:cs typeface="Gothic A1"/>
                <a:sym typeface="Gothic A1"/>
              </a:rPr>
              <a:t> 툴인 </a:t>
            </a:r>
            <a:r>
              <a:rPr lang="en-US" altLang="ko-KR" sz="1100" b="1" dirty="0">
                <a:latin typeface="Gothic A1"/>
                <a:ea typeface="Gothic A1"/>
                <a:cs typeface="Gothic A1"/>
                <a:sym typeface="Gothic A1"/>
              </a:rPr>
              <a:t>“DOCCANO”,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당시 프로젝트의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가장 큰 장벽은 질 좋은 데이터셋의 확보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였습니다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중고 거래의 광고 글에 대한 공개 데이터셋은 존재하지 않았으므로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5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명이서 이틀 남짓한 시간 내에 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3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만개가 넘는 </a:t>
            </a:r>
            <a:r>
              <a:rPr lang="ko-KR" altLang="en-US" sz="1000" dirty="0" err="1">
                <a:latin typeface="Gothic A1"/>
                <a:ea typeface="Gothic A1"/>
                <a:cs typeface="Gothic A1"/>
                <a:sym typeface="Gothic A1"/>
              </a:rPr>
              <a:t>거래글을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직접 </a:t>
            </a:r>
            <a:r>
              <a:rPr lang="ko-KR" altLang="en-US" sz="1000" dirty="0" err="1">
                <a:latin typeface="Gothic A1"/>
                <a:ea typeface="Gothic A1"/>
                <a:cs typeface="Gothic A1"/>
                <a:sym typeface="Gothic A1"/>
              </a:rPr>
              <a:t>레이블링하여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확보하는 수 밖에 없었습니다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 lang="en-US" altLang="ko-KR" sz="10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이때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나는 팀원들에게 해당 툴을 사용할 것을 설득하고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서버상에 배포한 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사용법과 일정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시스템 정보를 문서화하여 공유하였습니다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덕분에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데이터 레이블링은 여유롭게 진행되어 문제를 쉽게 해결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할 수 있었습니다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0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360000" y="1321150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E80694-6A96-46A9-A16B-22F86A47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00" y="1571182"/>
            <a:ext cx="3817600" cy="265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18756D-9C77-454F-A2AB-F52E640B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6841996"/>
            <a:ext cx="3966982" cy="2165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ccano · GitHub">
            <a:extLst>
              <a:ext uri="{FF2B5EF4-FFF2-40B4-BE49-F238E27FC236}">
                <a16:creationId xmlns:a16="http://schemas.microsoft.com/office/drawing/2014/main" id="{15A057AB-BFF8-4FE8-9206-763821DC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096" y="746912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9">
            <a:extLst>
              <a:ext uri="{FF2B5EF4-FFF2-40B4-BE49-F238E27FC236}">
                <a16:creationId xmlns:a16="http://schemas.microsoft.com/office/drawing/2014/main" id="{122F61B3-45A7-4BBF-B422-0EE479195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4031" y="8741258"/>
            <a:ext cx="26004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굴림" panose="020B0600000101010101" pitchFamily="50" charset="-127"/>
              </a:rPr>
              <a:t>DOCCANO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a typeface="굴림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093E7B2D-20AD-4EDD-A9B3-8E7E2C1D50A4}"/>
              </a:ext>
            </a:extLst>
          </p:cNvPr>
          <p:cNvSpPr/>
          <p:nvPr/>
        </p:nvSpPr>
        <p:spPr>
          <a:xfrm rot="16200000">
            <a:off x="4485054" y="6785485"/>
            <a:ext cx="160754" cy="18849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Google Shape;172;p18">
            <a:extLst>
              <a:ext uri="{FF2B5EF4-FFF2-40B4-BE49-F238E27FC236}">
                <a16:creationId xmlns:a16="http://schemas.microsoft.com/office/drawing/2014/main" id="{32F79617-FA87-40E0-A777-759BBBE936AF}"/>
              </a:ext>
            </a:extLst>
          </p:cNvPr>
          <p:cNvSpPr txBox="1"/>
          <p:nvPr/>
        </p:nvSpPr>
        <p:spPr>
          <a:xfrm>
            <a:off x="360000" y="1543668"/>
            <a:ext cx="2789920" cy="265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중고 거래의 새 이름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“Cat Swimming”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Cat Swimming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프로젝트는 전자제품 중고거래를 자주 하던 팀원들의 문제에 공감하여 기획되었으며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나는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Flask Backend, TensorFlow AI, AWS DevOps Engineer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를 맡았습니다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Backend Engineer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로써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키워드 검색 기능과 검색결과 </a:t>
            </a:r>
            <a:r>
              <a:rPr lang="ko-KR" altLang="en-US" sz="1000" b="1" dirty="0" err="1">
                <a:latin typeface="Gothic A1"/>
                <a:ea typeface="Gothic A1"/>
                <a:cs typeface="Gothic A1"/>
                <a:sym typeface="Gothic A1"/>
              </a:rPr>
              <a:t>크롤링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 네이버 카페 로그인 기능 등을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구현하였으며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AI Engineer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로써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빅데이터 </a:t>
            </a:r>
            <a:r>
              <a:rPr lang="ko-KR" altLang="en-US" sz="1000" b="1" dirty="0" err="1">
                <a:latin typeface="Gothic A1"/>
                <a:ea typeface="Gothic A1"/>
                <a:cs typeface="Gothic A1"/>
                <a:sym typeface="Gothic A1"/>
              </a:rPr>
              <a:t>라벨링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 총괄 관리와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AI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모델의 추가 학습 및 학습 자동화 파트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를 맡았습니다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AWS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EC2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 서버 상에 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Docker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를 이용해 배포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하기도 하였습니다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Gothic A1"/>
                <a:ea typeface="Gothic A1"/>
                <a:cs typeface="Gothic A1"/>
                <a:sym typeface="Gothic A1"/>
              </a:rPr>
              <a:t>  </a:t>
            </a:r>
            <a:endParaRPr sz="10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8" name="Google Shape;172;p18">
            <a:extLst>
              <a:ext uri="{FF2B5EF4-FFF2-40B4-BE49-F238E27FC236}">
                <a16:creationId xmlns:a16="http://schemas.microsoft.com/office/drawing/2014/main" id="{5CF4F12B-2CFC-45C6-9ED3-7DE59C68D160}"/>
              </a:ext>
            </a:extLst>
          </p:cNvPr>
          <p:cNvSpPr txBox="1"/>
          <p:nvPr/>
        </p:nvSpPr>
        <p:spPr>
          <a:xfrm>
            <a:off x="360000" y="4581997"/>
            <a:ext cx="6882800" cy="153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이렇게 많은 역할을 맡을 수 밖에 없었던 이유는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중간에 팀원 한명이 나간 것과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코로나 유행으로 인한 지연된 일정 시간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완전 비대면으로 진행된 원격 프로젝트로 진행되었기 때문이었으며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다들 의사소통과 협업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시간 부족 등의 문제를 겪었습니다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하지만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엄격한 스크럼 회의와 스프린트 관리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화상 회의 프로그램의 도입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등으로 최대한 효율을 </a:t>
            </a:r>
            <a:r>
              <a:rPr lang="ko-KR" altLang="en-US" sz="1000" dirty="0" err="1">
                <a:latin typeface="Gothic A1"/>
                <a:ea typeface="Gothic A1"/>
                <a:cs typeface="Gothic A1"/>
                <a:sym typeface="Gothic A1"/>
              </a:rPr>
              <a:t>뽑아내었고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우리 프로젝트는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높은 정확도와 실용성</a:t>
            </a:r>
            <a:r>
              <a:rPr lang="en-US" altLang="ko-KR" sz="10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참신함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을 높이 평가받을 수 있었습니다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lang="en-US" altLang="ko-KR" sz="6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Gothic A1"/>
                <a:ea typeface="Gothic A1"/>
                <a:cs typeface="Gothic A1"/>
                <a:sym typeface="Gothic A1"/>
              </a:rPr>
              <a:t> 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아쉬운 점은 당시 일정의 촉박함으로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기획했던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가격비교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급락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급등 상품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당근 마켓 등 다른 중고거래 글 등의 통합 기능 등을 구현하지 못했다는 점이였습니다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endParaRPr lang="en-US" altLang="ko-KR" sz="9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인공지능과 웹을 융합한 이번 프로젝트를 진행하면서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나는 인공지능과 웹은 </a:t>
            </a:r>
            <a:r>
              <a:rPr lang="ko-KR" altLang="en-US" sz="1000" dirty="0" err="1">
                <a:latin typeface="Gothic A1"/>
                <a:ea typeface="Gothic A1"/>
                <a:cs typeface="Gothic A1"/>
                <a:sym typeface="Gothic A1"/>
              </a:rPr>
              <a:t>땔래야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 땔 수 없는 필수적인 역량이라 느끼게 되었고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이 프로젝트는 </a:t>
            </a:r>
            <a:r>
              <a:rPr lang="ko-KR" altLang="en-US" sz="1000" b="1" dirty="0">
                <a:latin typeface="Gothic A1"/>
                <a:ea typeface="Gothic A1"/>
                <a:cs typeface="Gothic A1"/>
                <a:sym typeface="Gothic A1"/>
              </a:rPr>
              <a:t>인공지능 역량과 웹 개발 역량을 가진 개발자가 되겠다고 마음 먹게 된 계기</a:t>
            </a:r>
            <a:r>
              <a:rPr lang="ko-KR" altLang="en-US" sz="1000" dirty="0">
                <a:latin typeface="Gothic A1"/>
                <a:ea typeface="Gothic A1"/>
                <a:cs typeface="Gothic A1"/>
                <a:sym typeface="Gothic A1"/>
              </a:rPr>
              <a:t>가 되었습니다</a:t>
            </a:r>
            <a:r>
              <a:rPr lang="en-US" altLang="ko-KR" sz="100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0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Google Shape;89;p14">
            <a:extLst>
              <a:ext uri="{FF2B5EF4-FFF2-40B4-BE49-F238E27FC236}">
                <a16:creationId xmlns:a16="http://schemas.microsoft.com/office/drawing/2014/main" id="{87D59F78-5462-48E9-AC50-1A93A2A23BB1}"/>
              </a:ext>
            </a:extLst>
          </p:cNvPr>
          <p:cNvSpPr txBox="1"/>
          <p:nvPr/>
        </p:nvSpPr>
        <p:spPr>
          <a:xfrm>
            <a:off x="325618" y="1117589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4C2F4"/>
                </a:solidFill>
                <a:latin typeface="Gothic A1"/>
                <a:ea typeface="Gothic A1"/>
                <a:cs typeface="Gothic A1"/>
                <a:sym typeface="Gothic A1"/>
              </a:rPr>
              <a:t>#Flask #ReactJS #AWS #Python #TensorFlow #Docker</a:t>
            </a:r>
            <a:endParaRPr sz="1000" dirty="0">
              <a:solidFill>
                <a:srgbClr val="A4C2F4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1" name="Google Shape;195;p20">
            <a:extLst>
              <a:ext uri="{FF2B5EF4-FFF2-40B4-BE49-F238E27FC236}">
                <a16:creationId xmlns:a16="http://schemas.microsoft.com/office/drawing/2014/main" id="{0758E7D1-38C3-25B3-500A-C7B5999C36F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057" y="10120350"/>
            <a:ext cx="3667107" cy="4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5;p14">
            <a:extLst>
              <a:ext uri="{FF2B5EF4-FFF2-40B4-BE49-F238E27FC236}">
                <a16:creationId xmlns:a16="http://schemas.microsoft.com/office/drawing/2014/main" id="{AA60531C-E8D3-535E-0B21-CF53463AD2EB}"/>
              </a:ext>
            </a:extLst>
          </p:cNvPr>
          <p:cNvSpPr txBox="1"/>
          <p:nvPr/>
        </p:nvSpPr>
        <p:spPr>
          <a:xfrm>
            <a:off x="2684710" y="10116040"/>
            <a:ext cx="971883" cy="39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4A86E8"/>
                </a:solidFill>
                <a:latin typeface="Gothic A1"/>
                <a:ea typeface="Gothic A1"/>
                <a:cs typeface="Gothic A1"/>
                <a:sym typeface="Gothic A1"/>
                <a:hlinkClick r:id="rId7"/>
              </a:rPr>
              <a:t>발표 자료</a:t>
            </a:r>
            <a:endParaRPr lang="en-US" sz="1600" dirty="0">
              <a:solidFill>
                <a:srgbClr val="4A86E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3" name="Google Shape;95;p14">
            <a:extLst>
              <a:ext uri="{FF2B5EF4-FFF2-40B4-BE49-F238E27FC236}">
                <a16:creationId xmlns:a16="http://schemas.microsoft.com/office/drawing/2014/main" id="{DC7E6C8F-801D-01DD-0739-40F0289D2A11}"/>
              </a:ext>
            </a:extLst>
          </p:cNvPr>
          <p:cNvSpPr txBox="1"/>
          <p:nvPr/>
        </p:nvSpPr>
        <p:spPr>
          <a:xfrm>
            <a:off x="1294833" y="10116041"/>
            <a:ext cx="971883" cy="39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4A86E8"/>
                </a:solidFill>
                <a:latin typeface="Gothic A1"/>
                <a:ea typeface="Gothic A1"/>
                <a:cs typeface="Gothic A1"/>
                <a:sym typeface="Gothic A1"/>
                <a:hlinkClick r:id="rId8"/>
              </a:rPr>
              <a:t>깃헙 링크</a:t>
            </a:r>
            <a:endParaRPr lang="en-US" sz="1600" dirty="0">
              <a:solidFill>
                <a:srgbClr val="4A86E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580935" y="2046037"/>
            <a:ext cx="59208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DNS 개발자 커뮤니티</a:t>
            </a:r>
            <a:endParaRPr sz="30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(개발자 친화적인 게시글을 지원하는 웹 기반 SNS)</a:t>
            </a:r>
            <a:endParaRPr sz="30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580935" y="9680446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기간 : 2020/01 ~ 2020/02</a:t>
            </a:r>
            <a:endParaRPr sz="120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580935" y="9926323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현황 </a:t>
            </a:r>
            <a:r>
              <a:rPr lang="en" sz="120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: </a:t>
            </a:r>
            <a:r>
              <a:rPr lang="ko-KR" altLang="en-US" sz="1200" dirty="0">
                <a:solidFill>
                  <a:schemeClr val="lt1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개발 완료</a:t>
            </a:r>
            <a:endParaRPr sz="12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80885" y="443725"/>
            <a:ext cx="5920800" cy="1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rgbClr val="FFFFFF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02</a:t>
            </a:r>
            <a:endParaRPr sz="10000" dirty="0">
              <a:solidFill>
                <a:srgbClr val="FFFFFF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2765C9-CD3E-4DBC-AD53-7864CD156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32" y="3715428"/>
            <a:ext cx="4671465" cy="368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385B58-DF4C-427E-9660-95DB995A8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17" y="4213667"/>
            <a:ext cx="4755292" cy="4709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40D7F2-ECF8-498E-A736-B521D06634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4"/>
          <a:stretch/>
        </p:blipFill>
        <p:spPr>
          <a:xfrm>
            <a:off x="2008917" y="4955703"/>
            <a:ext cx="4625741" cy="444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1E6E6C-2376-4A8F-80C4-7353A37EEB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50"/>
          <a:stretch/>
        </p:blipFill>
        <p:spPr>
          <a:xfrm>
            <a:off x="3731066" y="5861909"/>
            <a:ext cx="4740051" cy="35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356053" y="41922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thic A1 ExtraBold"/>
                <a:ea typeface="Gothic A1 ExtraBold"/>
                <a:cs typeface="Gothic A1 ExtraBold"/>
                <a:sym typeface="Gothic A1 ExtraBold"/>
              </a:rPr>
              <a:t>DNS 개발자 커뮤니티 (개발자 친화적인 게시글을 지원하는 웹 기반 SNS)</a:t>
            </a:r>
            <a:endParaRPr sz="2000"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356053" y="1024420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해쉬태그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검색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, </a:t>
            </a:r>
            <a:r>
              <a:rPr lang="ko-KR" altLang="en-US" sz="1000" dirty="0" err="1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팔로우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,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알림 기능 등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, 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고급 기능들을 구현하였으며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, </a:t>
            </a:r>
            <a:r>
              <a:rPr lang="ko-KR" altLang="en-US" sz="1000" dirty="0" err="1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게시글에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그림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, 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영상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, 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코드를 공유할 수 있게 만든 웹 기반 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SNS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</a:t>
            </a:r>
            <a:endParaRPr sz="1000" dirty="0">
              <a:solidFill>
                <a:srgbClr val="B7B7B7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371178" y="5415784"/>
            <a:ext cx="68400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내 생에 첫 협업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IT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프로젝트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단순히 기본적인 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SNS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클론 프로젝트 보단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참신하고 다른 사람들이 필요로 할 것 같은 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SNS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를 만들어 보자는 계기로 시작된 프로젝트입니다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 나는 이번 프로젝트에서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팀장과 주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Vue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50" b="1" dirty="0" err="1">
                <a:latin typeface="Gothic A1"/>
                <a:ea typeface="Gothic A1"/>
                <a:cs typeface="Gothic A1"/>
                <a:sym typeface="Gothic A1"/>
              </a:rPr>
              <a:t>프론트엔드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 엔지니어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부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Spring boot </a:t>
            </a:r>
            <a:r>
              <a:rPr lang="ko-KR" altLang="en-US" sz="1050" b="1" dirty="0" err="1">
                <a:latin typeface="Gothic A1"/>
                <a:ea typeface="Gothic A1"/>
                <a:cs typeface="Gothic A1"/>
                <a:sym typeface="Gothic A1"/>
              </a:rPr>
              <a:t>백엔드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 엔지니어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를 맡았습니다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팀장으로서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Git lab, Jira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등의 협업 툴 관리와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애자일 스프린트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스크럼 회의 등의 진행을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 맡았으며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주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Frontend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engineer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로서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Drawer, REST API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통신 전반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회원 가입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로그인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 err="1">
                <a:latin typeface="Gothic A1"/>
                <a:ea typeface="Gothic A1"/>
                <a:cs typeface="Gothic A1"/>
                <a:sym typeface="Gothic A1"/>
              </a:rPr>
              <a:t>해쉬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 태그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검색 기능과 유저 정보 </a:t>
            </a:r>
            <a:r>
              <a:rPr lang="ko-KR" altLang="en-US" sz="1050" b="1" dirty="0" err="1">
                <a:latin typeface="Gothic A1"/>
                <a:ea typeface="Gothic A1"/>
                <a:cs typeface="Gothic A1"/>
                <a:sym typeface="Gothic A1"/>
              </a:rPr>
              <a:t>페이지등</a:t>
            </a:r>
            <a:r>
              <a:rPr lang="ko-KR" altLang="en-US" sz="1050" dirty="0" err="1">
                <a:latin typeface="Gothic A1"/>
                <a:ea typeface="Gothic A1"/>
                <a:cs typeface="Gothic A1"/>
                <a:sym typeface="Gothic A1"/>
              </a:rPr>
              <a:t>을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 맡았습니다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그리고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 부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Backend engineer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로서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유저 </a:t>
            </a:r>
            <a:r>
              <a:rPr lang="ko-KR" altLang="en-US" sz="1050" b="1" dirty="0" err="1">
                <a:latin typeface="Gothic A1"/>
                <a:ea typeface="Gothic A1"/>
                <a:cs typeface="Gothic A1"/>
                <a:sym typeface="Gothic A1"/>
              </a:rPr>
              <a:t>팔로우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검색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좋아요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알림 기능 등의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REST API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기능과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DB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로직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ORM entity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를 구현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하였습니다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lang="en-US" altLang="ko-KR" sz="1000" b="1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사실 이번 프로젝트는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개발 기획이 중간에 뒤엎어졌는데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처음에는 심박수를 이용해 수면 리듬을 측정하는 임베디드 프로젝트를 진행하려 했으나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첫 프로젝트로서 경험 부족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지원되는 임베디드 장비의 한계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교육 시간의 부족함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생물학적 지식의 부재 등으로 기획을 바꾸게 되었고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프로젝트 기획이 얼마나 어렵고 중요한 부분인지 깨달을 수 있었습니다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덕분에 다른 팀보다 시간이 촉박했지만 외부 라이브러리와 효율적인 신기술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기존에 사용하던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Bootstrap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대신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Vue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전용 </a:t>
            </a:r>
            <a:r>
              <a:rPr lang="ko-KR" altLang="en-US" sz="1050" b="1" dirty="0" err="1">
                <a:latin typeface="Gothic A1"/>
                <a:ea typeface="Gothic A1"/>
                <a:cs typeface="Gothic A1"/>
                <a:sym typeface="Gothic A1"/>
              </a:rPr>
              <a:t>프론트엔드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 프레임워크인 </a:t>
            </a:r>
            <a:r>
              <a:rPr lang="en-US" altLang="ko-KR" sz="1050" b="1" dirty="0" err="1">
                <a:latin typeface="Gothic A1"/>
                <a:ea typeface="Gothic A1"/>
                <a:cs typeface="Gothic A1"/>
                <a:sym typeface="Gothic A1"/>
              </a:rPr>
              <a:t>Vuetify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도입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)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의 과감한 도입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팀원 간 정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부 직책을 나누어 책임감을 지게 하고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빠르게 서로 교육하게 하여 일정을 앞당길 수 있었고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상위 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20%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정도의 높은 평가로 마무리할 수 있었습니다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또한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이번 프로젝트는 기존에 자주 사용해왔던 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Django framework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가 아닌 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Spring boot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를 사용하였는데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dirty="0">
                <a:latin typeface="Gothic A1"/>
                <a:ea typeface="Gothic A1"/>
                <a:cs typeface="Gothic A1"/>
                <a:sym typeface="Gothic A1"/>
              </a:rPr>
              <a:t>아예 경험이 없던 기술을 빠르게 익힐 수 있는 요령과 자신감을 얻은 점이 좋았습니다</a:t>
            </a:r>
            <a:r>
              <a:rPr lang="en-US" altLang="ko-KR" sz="1050" dirty="0">
                <a:latin typeface="Gothic A1"/>
                <a:ea typeface="Gothic A1"/>
                <a:cs typeface="Gothic A1"/>
                <a:sym typeface="Gothic A1"/>
              </a:rPr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첫 협업 프로젝트였지만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팀원들의 추천으로 팀장이 되었으며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050" b="1" dirty="0">
                <a:latin typeface="Gothic A1"/>
                <a:ea typeface="Gothic A1"/>
                <a:cs typeface="Gothic A1"/>
                <a:sym typeface="Gothic A1"/>
              </a:rPr>
              <a:t>팀원들과 일하기 전에 내심 실력과 경험이 비교적 부족하진 않을까 걱정했지만 오히려 프로젝트를 진행하면서 내 자신의 실력과 열정에 자신감을 가짐과 동시에 내게 필요한 역량을  알게 된 프로젝트였습니다</a:t>
            </a:r>
            <a:r>
              <a:rPr lang="en-US" altLang="ko-KR" sz="1050" b="1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050" b="1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356053" y="1380370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9" y="10051429"/>
            <a:ext cx="4138767" cy="4773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5;p14">
            <a:extLst>
              <a:ext uri="{FF2B5EF4-FFF2-40B4-BE49-F238E27FC236}">
                <a16:creationId xmlns:a16="http://schemas.microsoft.com/office/drawing/2014/main" id="{95026279-3AA1-44BF-9BD5-53FAA6E99F55}"/>
              </a:ext>
            </a:extLst>
          </p:cNvPr>
          <p:cNvSpPr txBox="1"/>
          <p:nvPr/>
        </p:nvSpPr>
        <p:spPr>
          <a:xfrm>
            <a:off x="2921003" y="10066009"/>
            <a:ext cx="1096886" cy="44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4A86E8"/>
                </a:solidFill>
                <a:latin typeface="Gothic A1"/>
                <a:ea typeface="Gothic A1"/>
                <a:cs typeface="Gothic A1"/>
                <a:sym typeface="Gothic A1"/>
                <a:hlinkClick r:id="rId4"/>
              </a:rPr>
              <a:t>발표 자료</a:t>
            </a:r>
            <a:endParaRPr lang="en-US" sz="1800" dirty="0">
              <a:solidFill>
                <a:srgbClr val="4A86E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535AF-8467-45CC-8331-884C1CA90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" y="1535470"/>
            <a:ext cx="3242134" cy="3706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DD7697-78D8-438D-9458-A6B1B21C6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076" y="1778411"/>
            <a:ext cx="5476599" cy="3257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Google Shape;96;p14">
            <a:extLst>
              <a:ext uri="{FF2B5EF4-FFF2-40B4-BE49-F238E27FC236}">
                <a16:creationId xmlns:a16="http://schemas.microsoft.com/office/drawing/2014/main" id="{1DEE58E7-4DF2-451B-A63E-F6CBB8213C3D}"/>
              </a:ext>
            </a:extLst>
          </p:cNvPr>
          <p:cNvSpPr txBox="1"/>
          <p:nvPr/>
        </p:nvSpPr>
        <p:spPr>
          <a:xfrm>
            <a:off x="1897748" y="1155228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4C2F4"/>
                </a:solidFill>
                <a:latin typeface="Gothic A1"/>
                <a:ea typeface="Gothic A1"/>
                <a:cs typeface="Gothic A1"/>
                <a:sym typeface="Gothic A1"/>
              </a:rPr>
              <a:t>#Vue.js #Spring / Spring Boot #AWS #MySql #Docker, Nginx</a:t>
            </a:r>
            <a:endParaRPr sz="1000" dirty="0">
              <a:solidFill>
                <a:srgbClr val="A4C2F4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E1CA27C5-290D-E8A6-FE11-22BA56194601}"/>
              </a:ext>
            </a:extLst>
          </p:cNvPr>
          <p:cNvSpPr txBox="1"/>
          <p:nvPr/>
        </p:nvSpPr>
        <p:spPr>
          <a:xfrm>
            <a:off x="1463010" y="10066009"/>
            <a:ext cx="1096886" cy="44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4A86E8"/>
                </a:solidFill>
                <a:latin typeface="Gothic A1"/>
                <a:ea typeface="Gothic A1"/>
                <a:cs typeface="Gothic A1"/>
                <a:sym typeface="Gothic A1"/>
                <a:hlinkClick r:id="rId7"/>
              </a:rPr>
              <a:t>깃헙 링크</a:t>
            </a:r>
            <a:endParaRPr lang="en-US" sz="1800" dirty="0">
              <a:solidFill>
                <a:srgbClr val="4A86E8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580935" y="2046037"/>
            <a:ext cx="59208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Deep Knowledge Tracing Competition</a:t>
            </a:r>
            <a:endParaRPr sz="30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80935" y="9680446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기간 : 2021/05/23 ~ 2021/06/22</a:t>
            </a:r>
            <a:endParaRPr sz="12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80935" y="9926323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현황 : </a:t>
            </a:r>
            <a:r>
              <a:rPr lang="ko-KR" altLang="en-US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개발 완료</a:t>
            </a:r>
            <a:endParaRPr sz="12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580885" y="443725"/>
            <a:ext cx="5920800" cy="1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rgbClr val="FFFFFF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03</a:t>
            </a:r>
            <a:endParaRPr sz="10000" dirty="0">
              <a:solidFill>
                <a:srgbClr val="FFFFFF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470688-62F5-481B-9C1D-0FA65619B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33"/>
          <a:stretch/>
        </p:blipFill>
        <p:spPr>
          <a:xfrm>
            <a:off x="246171" y="4048301"/>
            <a:ext cx="7067332" cy="4017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51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/>
        </p:nvSpPr>
        <p:spPr>
          <a:xfrm>
            <a:off x="360000" y="360000"/>
            <a:ext cx="684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latin typeface="Gothic A1 ExtraBold"/>
                <a:ea typeface="Gothic A1 ExtraBold"/>
                <a:cs typeface="Gothic A1 ExtraBold"/>
                <a:sym typeface="Gothic A1 ExtraBold"/>
              </a:rPr>
              <a:t>Deep Knowledge Tracing Competition</a:t>
            </a:r>
            <a:endParaRPr lang="ko-KR" altLang="en-US" sz="2000" dirty="0"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60000" y="80246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NLP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전반의 파이프라인을 경험해볼 수 있었던 첫 협업 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Competition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</a:t>
            </a:r>
            <a:endParaRPr sz="1000" dirty="0">
              <a:solidFill>
                <a:srgbClr val="B7B7B7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360000" y="1321150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" name="Google Shape;172;p18">
            <a:extLst>
              <a:ext uri="{FF2B5EF4-FFF2-40B4-BE49-F238E27FC236}">
                <a16:creationId xmlns:a16="http://schemas.microsoft.com/office/drawing/2014/main" id="{32F79617-FA87-40E0-A777-759BBBE936AF}"/>
              </a:ext>
            </a:extLst>
          </p:cNvPr>
          <p:cNvSpPr txBox="1"/>
          <p:nvPr/>
        </p:nvSpPr>
        <p:spPr>
          <a:xfrm>
            <a:off x="259163" y="1399088"/>
            <a:ext cx="7041348" cy="265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Competition</a:t>
            </a:r>
            <a:r>
              <a:rPr lang="ko-KR" altLang="en-US" sz="1800" b="1" dirty="0">
                <a:latin typeface="Gothic A1"/>
                <a:ea typeface="Gothic A1"/>
                <a:cs typeface="Gothic A1"/>
                <a:sym typeface="Gothic A1"/>
              </a:rPr>
              <a:t>부터 </a:t>
            </a: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Service</a:t>
            </a:r>
            <a:r>
              <a:rPr lang="ko-KR" altLang="en-US" sz="1800" b="1" dirty="0">
                <a:latin typeface="Gothic A1"/>
                <a:ea typeface="Gothic A1"/>
                <a:cs typeface="Gothic A1"/>
                <a:sym typeface="Gothic A1"/>
              </a:rPr>
              <a:t>까지</a:t>
            </a: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, AI </a:t>
            </a:r>
            <a:r>
              <a:rPr lang="ko-KR" altLang="en-US" sz="1800" b="1" dirty="0">
                <a:latin typeface="Gothic A1"/>
                <a:ea typeface="Gothic A1"/>
                <a:cs typeface="Gothic A1"/>
                <a:sym typeface="Gothic A1"/>
              </a:rPr>
              <a:t>비즈니스 전반을 경험한 프로젝트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</a:t>
            </a:r>
          </a:p>
        </p:txBody>
      </p:sp>
      <p:sp>
        <p:nvSpPr>
          <p:cNvPr id="48" name="Google Shape;172;p18">
            <a:extLst>
              <a:ext uri="{FF2B5EF4-FFF2-40B4-BE49-F238E27FC236}">
                <a16:creationId xmlns:a16="http://schemas.microsoft.com/office/drawing/2014/main" id="{5CF4F12B-2CFC-45C6-9ED3-7DE59C68D160}"/>
              </a:ext>
            </a:extLst>
          </p:cNvPr>
          <p:cNvSpPr txBox="1"/>
          <p:nvPr/>
        </p:nvSpPr>
        <p:spPr>
          <a:xfrm>
            <a:off x="417711" y="6317412"/>
            <a:ext cx="6882800" cy="153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ODQA Competition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이후로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두번째로 참여한 협업 머신 러닝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Competition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이였습니다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 Competition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간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나는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Baseline Code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수정과 </a:t>
            </a:r>
            <a:r>
              <a:rPr lang="en-US" altLang="ko-KR" sz="1200" b="1" dirty="0" err="1">
                <a:latin typeface="Gothic A1"/>
                <a:ea typeface="Gothic A1"/>
                <a:cs typeface="Gothic A1"/>
                <a:sym typeface="Gothic A1"/>
              </a:rPr>
              <a:t>HyperParameter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 Search,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그리고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DKT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모델을 사용한 웹 서비스 구현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등의 역할을 맡았습니다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이번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Competition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을 통해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단순 머신 러닝 모델링 뿐만 아니라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모델 라이프사이클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데이터셋 수집 및 가공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최적화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등을 포함한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AI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비즈니스의 전반적인 파이프라인을 경험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하게 되었고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AI </a:t>
            </a:r>
            <a:r>
              <a:rPr lang="ko-KR" altLang="en-US" sz="1200" dirty="0" err="1">
                <a:latin typeface="Gothic A1"/>
                <a:ea typeface="Gothic A1"/>
                <a:cs typeface="Gothic A1"/>
                <a:sym typeface="Gothic A1"/>
              </a:rPr>
              <a:t>풀스택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개발자가 되기로 완전히 마음 먹었습니다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 </a:t>
            </a:r>
          </a:p>
        </p:txBody>
      </p:sp>
      <p:sp>
        <p:nvSpPr>
          <p:cNvPr id="3" name="Google Shape;89;p14">
            <a:extLst>
              <a:ext uri="{FF2B5EF4-FFF2-40B4-BE49-F238E27FC236}">
                <a16:creationId xmlns:a16="http://schemas.microsoft.com/office/drawing/2014/main" id="{87D59F78-5462-48E9-AC50-1A93A2A23BB1}"/>
              </a:ext>
            </a:extLst>
          </p:cNvPr>
          <p:cNvSpPr txBox="1"/>
          <p:nvPr/>
        </p:nvSpPr>
        <p:spPr>
          <a:xfrm>
            <a:off x="325618" y="1015041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4C2F4"/>
                </a:solidFill>
                <a:latin typeface="Gothic A1"/>
                <a:ea typeface="Gothic A1"/>
                <a:cs typeface="Gothic A1"/>
                <a:sym typeface="Gothic A1"/>
              </a:rPr>
              <a:t>#PYTORCH #DKT #Flask #javascript #LGBM #Git #</a:t>
            </a:r>
            <a:r>
              <a:rPr lang="en-US" sz="1000" dirty="0" err="1">
                <a:solidFill>
                  <a:srgbClr val="A4C2F4"/>
                </a:solidFill>
                <a:latin typeface="Gothic A1"/>
                <a:ea typeface="Gothic A1"/>
                <a:cs typeface="Gothic A1"/>
                <a:sym typeface="Gothic A1"/>
              </a:rPr>
              <a:t>Wandb</a:t>
            </a:r>
            <a:endParaRPr sz="1000" dirty="0">
              <a:solidFill>
                <a:srgbClr val="A4C2F4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2" name="Google Shape;172;p18">
            <a:extLst>
              <a:ext uri="{FF2B5EF4-FFF2-40B4-BE49-F238E27FC236}">
                <a16:creationId xmlns:a16="http://schemas.microsoft.com/office/drawing/2014/main" id="{F2C28B32-0869-4E58-AC47-881421CB915E}"/>
              </a:ext>
            </a:extLst>
          </p:cNvPr>
          <p:cNvSpPr txBox="1"/>
          <p:nvPr/>
        </p:nvSpPr>
        <p:spPr>
          <a:xfrm>
            <a:off x="435074" y="7940195"/>
            <a:ext cx="6882800" cy="126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구체적으로 이야기해보자면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최종 모델은 가장 단일모델 성능이 좋았던 </a:t>
            </a:r>
            <a:r>
              <a:rPr lang="en-US" altLang="ko-KR" sz="1200" b="1" dirty="0" err="1">
                <a:latin typeface="Gothic A1"/>
                <a:ea typeface="Gothic A1"/>
                <a:cs typeface="Gothic A1"/>
                <a:sym typeface="Gothic A1"/>
              </a:rPr>
              <a:t>Tabnet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LGBM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등의 트리 계열 모델들을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blending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방법으로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Ensemble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하여 최종 점수를 제출하였고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LSTM attention, SAINT, Last query Transformer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등과 같은 딥러닝 모델은 남은 시간이 부족하여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Ensemble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하지 못하였습니다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 lang="en-US" altLang="ko-KR" sz="12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그렇게 우리가 제출한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Submission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은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Public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점수 기준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7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등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이였고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중간 정도의 성적을 냈었습니다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평범한 결과였지만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서로에게 박수를 보냈었으나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놀랍게도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Private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점수가 공개된 그날 밤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Shakeup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이 발생하여 우리 조가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1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등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으로 치솟았습니다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Validation set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을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Feature class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분포대로 잘 나눈 것이 최고 비결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로 뽑았으며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사기가 고무된 우리 팀은 이 후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3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일 밤낮으로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협업하여 위와 같은 서비스까지 구현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해보게 되었습니다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3" name="Google Shape;67;p14">
            <a:extLst>
              <a:ext uri="{FF2B5EF4-FFF2-40B4-BE49-F238E27FC236}">
                <a16:creationId xmlns:a16="http://schemas.microsoft.com/office/drawing/2014/main" id="{84CCDD7E-94CA-43C2-B094-B39FD50F3C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3304"/>
          <a:stretch/>
        </p:blipFill>
        <p:spPr>
          <a:xfrm>
            <a:off x="325619" y="10202671"/>
            <a:ext cx="847862" cy="402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C3B97DD-9DA7-4C7F-979E-FF88479E2F84}"/>
              </a:ext>
            </a:extLst>
          </p:cNvPr>
          <p:cNvGrpSpPr/>
          <p:nvPr/>
        </p:nvGrpSpPr>
        <p:grpSpPr>
          <a:xfrm>
            <a:off x="1016000" y="1851892"/>
            <a:ext cx="5085408" cy="3143351"/>
            <a:chOff x="1907468" y="2093359"/>
            <a:chExt cx="5495705" cy="33969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EC01704-68C9-4E65-81F2-099A1105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870" y="2093359"/>
              <a:ext cx="4847303" cy="2838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1C296B3-0AD7-47CA-8191-55119DE08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7468" y="2643391"/>
              <a:ext cx="5078400" cy="2846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64F6864-CA68-49E0-867D-955678906301}"/>
              </a:ext>
            </a:extLst>
          </p:cNvPr>
          <p:cNvGrpSpPr/>
          <p:nvPr/>
        </p:nvGrpSpPr>
        <p:grpSpPr>
          <a:xfrm>
            <a:off x="460474" y="4765311"/>
            <a:ext cx="6767012" cy="1321288"/>
            <a:chOff x="325617" y="6029008"/>
            <a:chExt cx="7559675" cy="172165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F10D399-4F03-4D4A-9AAF-76D600A2E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617" y="6029008"/>
              <a:ext cx="7559675" cy="17216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6DBA99-EF7A-4CC2-9A2C-C3E89C5E962E}"/>
                </a:ext>
              </a:extLst>
            </p:cNvPr>
            <p:cNvSpPr txBox="1"/>
            <p:nvPr/>
          </p:nvSpPr>
          <p:spPr>
            <a:xfrm>
              <a:off x="747399" y="7236054"/>
              <a:ext cx="57750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3300"/>
                  </a:solidFill>
                </a:rPr>
                <a:t>Private </a:t>
              </a:r>
              <a:r>
                <a:rPr lang="ko-KR" altLang="en-US" sz="2000" b="1" dirty="0">
                  <a:solidFill>
                    <a:srgbClr val="FF3300"/>
                  </a:solidFill>
                </a:rPr>
                <a:t>기준 최종 </a:t>
              </a:r>
              <a:r>
                <a:rPr lang="en-US" altLang="ko-KR" sz="2000" b="1" dirty="0">
                  <a:solidFill>
                    <a:srgbClr val="FF3300"/>
                  </a:solidFill>
                </a:rPr>
                <a:t>Competition 1 </a:t>
              </a:r>
              <a:r>
                <a:rPr lang="ko-KR" altLang="en-US" sz="2000" b="1" dirty="0">
                  <a:solidFill>
                    <a:srgbClr val="FF3300"/>
                  </a:solidFill>
                </a:rPr>
                <a:t>순위 달성</a:t>
              </a:r>
              <a:r>
                <a:rPr lang="en-US" altLang="ko-KR" sz="2000" b="1" dirty="0">
                  <a:solidFill>
                    <a:srgbClr val="FF3300"/>
                  </a:solidFill>
                </a:rPr>
                <a:t>!</a:t>
              </a:r>
              <a:endParaRPr lang="ko-KR" altLang="en-US" sz="2000" b="1" dirty="0">
                <a:solidFill>
                  <a:srgbClr val="FF3300"/>
                </a:solidFill>
              </a:endParaRPr>
            </a:p>
          </p:txBody>
        </p:sp>
      </p:grpSp>
      <p:pic>
        <p:nvPicPr>
          <p:cNvPr id="4" name="Google Shape;67;p14">
            <a:extLst>
              <a:ext uri="{FF2B5EF4-FFF2-40B4-BE49-F238E27FC236}">
                <a16:creationId xmlns:a16="http://schemas.microsoft.com/office/drawing/2014/main" id="{87C20ECA-0595-351B-A2E1-395FBD6F78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3203" r="101"/>
          <a:stretch/>
        </p:blipFill>
        <p:spPr>
          <a:xfrm>
            <a:off x="1173481" y="10202670"/>
            <a:ext cx="847862" cy="4022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6;p14">
            <a:hlinkClick r:id="rId7"/>
            <a:extLst>
              <a:ext uri="{FF2B5EF4-FFF2-40B4-BE49-F238E27FC236}">
                <a16:creationId xmlns:a16="http://schemas.microsoft.com/office/drawing/2014/main" id="{19CB6F6D-6781-DCB6-C68D-4EBF5591A6F2}"/>
              </a:ext>
            </a:extLst>
          </p:cNvPr>
          <p:cNvSpPr txBox="1"/>
          <p:nvPr/>
        </p:nvSpPr>
        <p:spPr>
          <a:xfrm>
            <a:off x="1270697" y="10315119"/>
            <a:ext cx="653429" cy="28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Gothic A1" panose="020B0600000101010101" charset="-127"/>
                <a:ea typeface="Gothic A1" panose="020B0600000101010101" charset="-127"/>
                <a:cs typeface="Gothic A1" panose="020B0600000101010101" charset="-127"/>
                <a:hlinkClick r:id="rId8"/>
              </a:rPr>
              <a:t>발표 자료</a:t>
            </a:r>
            <a:endParaRPr lang="ko-KR" altLang="en-US" sz="1200" dirty="0">
              <a:solidFill>
                <a:schemeClr val="tx1"/>
              </a:solidFill>
              <a:latin typeface="Gothic A1" panose="020B0600000101010101" charset="-127"/>
              <a:ea typeface="Gothic A1" panose="020B0600000101010101" charset="-127"/>
              <a:cs typeface="Gothic A1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24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50" y="25"/>
            <a:ext cx="7560000" cy="10692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580935" y="2046037"/>
            <a:ext cx="59208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Open domain Question Answering Competition </a:t>
            </a:r>
            <a:endParaRPr sz="30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80935" y="9680446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기간 : 2021/04/26 ~ 2021/05/21</a:t>
            </a:r>
            <a:endParaRPr sz="12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80935" y="9926323"/>
            <a:ext cx="5920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프로젝트 현황 : </a:t>
            </a:r>
            <a:r>
              <a:rPr lang="ko-KR" altLang="en-US" sz="1200" dirty="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개발 완료</a:t>
            </a:r>
            <a:endParaRPr sz="1200" dirty="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580885" y="443725"/>
            <a:ext cx="5920800" cy="1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rgbClr val="FFFFFF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04</a:t>
            </a:r>
            <a:endParaRPr sz="10000" dirty="0">
              <a:solidFill>
                <a:srgbClr val="FFFFFF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1C0670-32D9-4971-92DF-6863F2B0B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832" y="3872280"/>
            <a:ext cx="9033364" cy="376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/>
        </p:nvSpPr>
        <p:spPr>
          <a:xfrm>
            <a:off x="360000" y="360000"/>
            <a:ext cx="684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latin typeface="Gothic A1 ExtraBold"/>
                <a:ea typeface="Gothic A1 ExtraBold"/>
                <a:cs typeface="Gothic A1 ExtraBold"/>
                <a:sym typeface="Gothic A1 ExtraBold"/>
              </a:rPr>
              <a:t>Open domain Question Answering Competition</a:t>
            </a:r>
            <a:endParaRPr lang="ko-KR" altLang="en-US" sz="2000" dirty="0"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60000" y="80246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NLP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전반의 파이프라인을 경험해볼 수 있었던 첫 협업 </a:t>
            </a:r>
            <a:r>
              <a:rPr lang="en-US" altLang="ko-KR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Competition</a:t>
            </a:r>
            <a:r>
              <a:rPr lang="ko-KR" altLang="en-US" sz="1000" dirty="0">
                <a:solidFill>
                  <a:srgbClr val="B7B7B7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 </a:t>
            </a:r>
            <a:endParaRPr sz="1000" dirty="0">
              <a:solidFill>
                <a:srgbClr val="B7B7B7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360000" y="1321150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" name="Google Shape;172;p18">
            <a:extLst>
              <a:ext uri="{FF2B5EF4-FFF2-40B4-BE49-F238E27FC236}">
                <a16:creationId xmlns:a16="http://schemas.microsoft.com/office/drawing/2014/main" id="{32F79617-FA87-40E0-A777-759BBBE936AF}"/>
              </a:ext>
            </a:extLst>
          </p:cNvPr>
          <p:cNvSpPr txBox="1"/>
          <p:nvPr/>
        </p:nvSpPr>
        <p:spPr>
          <a:xfrm>
            <a:off x="360000" y="1562047"/>
            <a:ext cx="3094936" cy="265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Gothic A1"/>
                <a:ea typeface="Gothic A1"/>
                <a:cs typeface="Gothic A1"/>
                <a:sym typeface="Gothic A1"/>
              </a:rPr>
              <a:t>머신 러닝 첫 협업 프로젝트</a:t>
            </a:r>
            <a:endParaRPr lang="en-US" altLang="ko-KR" sz="1800" b="1" dirty="0"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200" dirty="0" err="1">
                <a:latin typeface="Gothic A1"/>
                <a:ea typeface="Gothic A1"/>
                <a:cs typeface="Gothic A1"/>
                <a:sym typeface="Gothic A1"/>
              </a:rPr>
              <a:t>머신러닝에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대한 교육을 받기 위해 참여한 </a:t>
            </a:r>
            <a:r>
              <a:rPr lang="en-US" altLang="ko-KR" sz="1200" b="1" dirty="0" err="1">
                <a:latin typeface="Gothic A1"/>
                <a:ea typeface="Gothic A1"/>
                <a:cs typeface="Gothic A1"/>
                <a:sym typeface="Gothic A1"/>
              </a:rPr>
              <a:t>Naver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 Boost AI Camp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에서 함께 교육을 받던 동료들과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자연어 처리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Competition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에 팀을 이루어 참여하였습니다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200" dirty="0">
                <a:latin typeface="Gothic A1"/>
                <a:ea typeface="Gothic A1"/>
                <a:cs typeface="Gothic A1"/>
                <a:sym typeface="Gothic A1"/>
              </a:rPr>
              <a:t>Competition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동안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모델 튜닝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데이터 </a:t>
            </a:r>
            <a:r>
              <a:rPr lang="ko-KR" altLang="en-US" sz="1200" b="1" dirty="0" err="1">
                <a:latin typeface="Gothic A1"/>
                <a:ea typeface="Gothic A1"/>
                <a:cs typeface="Gothic A1"/>
                <a:sym typeface="Gothic A1"/>
              </a:rPr>
              <a:t>전처리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(EDA), </a:t>
            </a:r>
            <a:r>
              <a:rPr lang="en-US" altLang="ko-KR" sz="1200" b="1" dirty="0" err="1">
                <a:latin typeface="Gothic A1"/>
                <a:ea typeface="Gothic A1"/>
                <a:cs typeface="Gothic A1"/>
                <a:sym typeface="Gothic A1"/>
              </a:rPr>
              <a:t>HyperParameter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 Search, Tokenizer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변경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Retrieval Embedding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구현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코드 </a:t>
            </a:r>
            <a:r>
              <a:rPr lang="ko-KR" altLang="en-US" sz="1200" b="1" dirty="0" err="1">
                <a:latin typeface="Gothic A1"/>
                <a:ea typeface="Gothic A1"/>
                <a:cs typeface="Gothic A1"/>
                <a:sym typeface="Gothic A1"/>
              </a:rPr>
              <a:t>리펙토링까지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 프로젝트 기간동안 모든 부분에서 활동을 하고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팀원과 활발한 지식교류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를 이루었습니다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전체적인 파이프라인과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Competition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협업에 대해 배울 수 있던 좋은 </a:t>
            </a:r>
            <a:r>
              <a:rPr lang="ko-KR" altLang="en-US" sz="1200" dirty="0" err="1">
                <a:latin typeface="Gothic A1"/>
                <a:ea typeface="Gothic A1"/>
                <a:cs typeface="Gothic A1"/>
                <a:sym typeface="Gothic A1"/>
              </a:rPr>
              <a:t>시간이였습니다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endParaRPr sz="12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8" name="Google Shape;172;p18">
            <a:extLst>
              <a:ext uri="{FF2B5EF4-FFF2-40B4-BE49-F238E27FC236}">
                <a16:creationId xmlns:a16="http://schemas.microsoft.com/office/drawing/2014/main" id="{5CF4F12B-2CFC-45C6-9ED3-7DE59C68D160}"/>
              </a:ext>
            </a:extLst>
          </p:cNvPr>
          <p:cNvSpPr txBox="1"/>
          <p:nvPr/>
        </p:nvSpPr>
        <p:spPr>
          <a:xfrm>
            <a:off x="338437" y="5650626"/>
            <a:ext cx="6882800" cy="153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이전에 이미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Computer vision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이나 가벼운 문장내 관계 추론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Task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를 개인으로써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Competition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에 참여한적이 있었지만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미숙하고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처음이라 학습에 성향이 강하였고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실제로 제대로 된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자연어 처리 협업 프로젝트는 팀원도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나도 </a:t>
            </a:r>
            <a:r>
              <a:rPr lang="ko-KR" altLang="en-US" sz="1200" b="1" dirty="0" err="1">
                <a:latin typeface="Gothic A1"/>
                <a:ea typeface="Gothic A1"/>
                <a:cs typeface="Gothic A1"/>
                <a:sym typeface="Gothic A1"/>
              </a:rPr>
              <a:t>처음</a:t>
            </a:r>
            <a:r>
              <a:rPr lang="ko-KR" altLang="en-US" sz="1200" dirty="0" err="1">
                <a:latin typeface="Gothic A1"/>
                <a:ea typeface="Gothic A1"/>
                <a:cs typeface="Gothic A1"/>
                <a:sym typeface="Gothic A1"/>
              </a:rPr>
              <a:t>이였으므로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모두 처음 며칠 간은 우왕좌왕 하였습니다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실제 </a:t>
            </a:r>
            <a:r>
              <a:rPr lang="ko-KR" altLang="en-US" sz="1200" dirty="0" err="1">
                <a:latin typeface="Gothic A1"/>
                <a:ea typeface="Gothic A1"/>
                <a:cs typeface="Gothic A1"/>
                <a:sym typeface="Gothic A1"/>
              </a:rPr>
              <a:t>머신러닝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파이프라인과 강의와 과제를 통해 배웠던 과정이 상당히 다름을 </a:t>
            </a:r>
            <a:r>
              <a:rPr lang="ko-KR" altLang="en-US" sz="1200" dirty="0" err="1">
                <a:latin typeface="Gothic A1"/>
                <a:ea typeface="Gothic A1"/>
                <a:cs typeface="Gothic A1"/>
                <a:sym typeface="Gothic A1"/>
              </a:rPr>
              <a:t>깨달았습니다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구체적으로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Extraction based ODQA Task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였으며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데이터셋은 </a:t>
            </a:r>
            <a:r>
              <a:rPr lang="en-US" altLang="ko-KR" sz="1200" dirty="0" err="1">
                <a:latin typeface="Gothic A1"/>
                <a:ea typeface="Gothic A1"/>
                <a:cs typeface="Gothic A1"/>
                <a:sym typeface="Gothic A1"/>
              </a:rPr>
              <a:t>KorQuad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 1.0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과 대회에서 주어진 데이터셋을 사용했으며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모델은 </a:t>
            </a:r>
            <a:r>
              <a:rPr lang="en-US" altLang="ko-KR" sz="1200" dirty="0" err="1">
                <a:latin typeface="Gothic A1"/>
                <a:ea typeface="Gothic A1"/>
                <a:cs typeface="Gothic A1"/>
                <a:sym typeface="Gothic A1"/>
              </a:rPr>
              <a:t>HuggingFace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에서 지원하는 </a:t>
            </a:r>
            <a:r>
              <a:rPr lang="en-US" altLang="ko-KR" sz="1200" dirty="0" err="1">
                <a:latin typeface="Gothic A1"/>
                <a:ea typeface="Gothic A1"/>
                <a:cs typeface="Gothic A1"/>
                <a:sym typeface="Gothic A1"/>
              </a:rPr>
              <a:t>Koelectra-korquad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 pretrained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모델을 활용하였으며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dirty="0" err="1">
                <a:latin typeface="Gothic A1"/>
                <a:ea typeface="Gothic A1"/>
                <a:cs typeface="Gothic A1"/>
                <a:sym typeface="Gothic A1"/>
              </a:rPr>
              <a:t>토크나이저는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카카오 </a:t>
            </a:r>
            <a:r>
              <a:rPr lang="en-US" altLang="ko-KR" sz="1200" dirty="0" err="1">
                <a:latin typeface="Gothic A1"/>
                <a:ea typeface="Gothic A1"/>
                <a:cs typeface="Gothic A1"/>
                <a:sym typeface="Gothic A1"/>
              </a:rPr>
              <a:t>Pororo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라이브러리와 </a:t>
            </a:r>
            <a:r>
              <a:rPr lang="en-US" altLang="ko-KR" sz="1200" dirty="0" err="1">
                <a:latin typeface="Gothic A1"/>
                <a:ea typeface="Gothic A1"/>
                <a:cs typeface="Gothic A1"/>
                <a:sym typeface="Gothic A1"/>
              </a:rPr>
              <a:t>Mecab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을 활용하였습니다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 lang="en-US" altLang="ko-KR" sz="1200" dirty="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Google Shape;89;p14">
            <a:extLst>
              <a:ext uri="{FF2B5EF4-FFF2-40B4-BE49-F238E27FC236}">
                <a16:creationId xmlns:a16="http://schemas.microsoft.com/office/drawing/2014/main" id="{87D59F78-5462-48E9-AC50-1A93A2A23BB1}"/>
              </a:ext>
            </a:extLst>
          </p:cNvPr>
          <p:cNvSpPr txBox="1"/>
          <p:nvPr/>
        </p:nvSpPr>
        <p:spPr>
          <a:xfrm>
            <a:off x="325618" y="1103941"/>
            <a:ext cx="5078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4C2F4"/>
                </a:solidFill>
                <a:latin typeface="Gothic A1"/>
                <a:ea typeface="Gothic A1"/>
                <a:cs typeface="Gothic A1"/>
                <a:sym typeface="Gothic A1"/>
              </a:rPr>
              <a:t>#PYTORCH #HuggingFace #NLP #Git #</a:t>
            </a:r>
            <a:r>
              <a:rPr lang="en-US" sz="1000" dirty="0" err="1">
                <a:solidFill>
                  <a:srgbClr val="A4C2F4"/>
                </a:solidFill>
                <a:latin typeface="Gothic A1"/>
                <a:ea typeface="Gothic A1"/>
                <a:cs typeface="Gothic A1"/>
                <a:sym typeface="Gothic A1"/>
              </a:rPr>
              <a:t>Wandb</a:t>
            </a:r>
            <a:endParaRPr sz="1000" dirty="0">
              <a:solidFill>
                <a:srgbClr val="A4C2F4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2" name="Google Shape;172;p18">
            <a:extLst>
              <a:ext uri="{FF2B5EF4-FFF2-40B4-BE49-F238E27FC236}">
                <a16:creationId xmlns:a16="http://schemas.microsoft.com/office/drawing/2014/main" id="{F2C28B32-0869-4E58-AC47-881421CB915E}"/>
              </a:ext>
            </a:extLst>
          </p:cNvPr>
          <p:cNvSpPr txBox="1"/>
          <p:nvPr/>
        </p:nvSpPr>
        <p:spPr>
          <a:xfrm>
            <a:off x="327257" y="7624702"/>
            <a:ext cx="6839999" cy="230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결과적으로 목표했던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EM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기준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60%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대의 성능은 도달하지 못하였고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49%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성능으로 마쳤습니다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대회가 끝나고 회고해본 결과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Vocabulary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의 부족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en-US" altLang="ko-KR" sz="1200" dirty="0" err="1">
                <a:latin typeface="Gothic A1"/>
                <a:ea typeface="Gothic A1"/>
                <a:cs typeface="Gothic A1"/>
                <a:sym typeface="Gothic A1"/>
              </a:rPr>
              <a:t>Korquad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로 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Pretraining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된 모델이 </a:t>
            </a:r>
            <a:r>
              <a:rPr lang="en-US" altLang="ko-KR" sz="1200" dirty="0" err="1">
                <a:latin typeface="Gothic A1"/>
                <a:ea typeface="Gothic A1"/>
                <a:cs typeface="Gothic A1"/>
                <a:sym typeface="Gothic A1"/>
              </a:rPr>
              <a:t>Korquad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데이터셋에 대하여 높은 성능을 보이는 것을 실제 성능으로 오판하여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, Retrieval </a:t>
            </a:r>
            <a:r>
              <a:rPr lang="ko-KR" altLang="en-US" sz="1200" dirty="0">
                <a:latin typeface="Gothic A1"/>
                <a:ea typeface="Gothic A1"/>
                <a:cs typeface="Gothic A1"/>
                <a:sym typeface="Gothic A1"/>
              </a:rPr>
              <a:t>모델에 되려 신경을 너무 많이 쓴 것 등이 문제였습니다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아쉬움이 남았지만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Tokenizer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부터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Retrieval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원리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데이터 </a:t>
            </a:r>
            <a:r>
              <a:rPr lang="ko-KR" altLang="en-US" sz="1200" b="1" dirty="0" err="1">
                <a:latin typeface="Gothic A1"/>
                <a:ea typeface="Gothic A1"/>
                <a:cs typeface="Gothic A1"/>
                <a:sym typeface="Gothic A1"/>
              </a:rPr>
              <a:t>전처리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분석 노하우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 err="1">
                <a:latin typeface="Gothic A1"/>
                <a:ea typeface="Gothic A1"/>
                <a:cs typeface="Gothic A1"/>
                <a:sym typeface="Gothic A1"/>
              </a:rPr>
              <a:t>머신러닝에서의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 협업 방법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en-US" altLang="ko-KR" sz="1200" b="1" dirty="0" err="1">
                <a:latin typeface="Gothic A1"/>
                <a:ea typeface="Gothic A1"/>
                <a:cs typeface="Gothic A1"/>
                <a:sym typeface="Gothic A1"/>
              </a:rPr>
              <a:t>Wandb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를 이용한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Hyperparameter Search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와 데이터 분석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Competition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을 위한 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Baseline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코드 작성 등 정말 많은 것을 배웠으며</a:t>
            </a:r>
            <a:r>
              <a:rPr lang="en-US" altLang="ko-KR" sz="1200" b="1" dirty="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앞으로 더 </a:t>
            </a:r>
            <a:r>
              <a:rPr lang="ko-KR" altLang="en-US" sz="1200" b="1" dirty="0" err="1">
                <a:latin typeface="Gothic A1"/>
                <a:ea typeface="Gothic A1"/>
                <a:cs typeface="Gothic A1"/>
                <a:sym typeface="Gothic A1"/>
              </a:rPr>
              <a:t>잘해나갈</a:t>
            </a:r>
            <a:r>
              <a:rPr lang="ko-KR" altLang="en-US" sz="1200" b="1" dirty="0">
                <a:latin typeface="Gothic A1"/>
                <a:ea typeface="Gothic A1"/>
                <a:cs typeface="Gothic A1"/>
                <a:sym typeface="Gothic A1"/>
              </a:rPr>
              <a:t> 자신이 생겼습니다</a:t>
            </a:r>
            <a:r>
              <a:rPr lang="en-US" altLang="ko-KR" sz="1200" dirty="0">
                <a:latin typeface="Gothic A1"/>
                <a:ea typeface="Gothic A1"/>
                <a:cs typeface="Gothic A1"/>
                <a:sym typeface="Gothic A1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6B60AE-CB36-4D4D-B8B0-10185102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90" y="1434542"/>
            <a:ext cx="4326982" cy="384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Google Shape;67;p14">
            <a:extLst>
              <a:ext uri="{FF2B5EF4-FFF2-40B4-BE49-F238E27FC236}">
                <a16:creationId xmlns:a16="http://schemas.microsoft.com/office/drawing/2014/main" id="{C860B9A1-67FF-215D-D9B8-2F7D204901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83304"/>
          <a:stretch/>
        </p:blipFill>
        <p:spPr>
          <a:xfrm>
            <a:off x="325619" y="10202671"/>
            <a:ext cx="847862" cy="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7;p14">
            <a:extLst>
              <a:ext uri="{FF2B5EF4-FFF2-40B4-BE49-F238E27FC236}">
                <a16:creationId xmlns:a16="http://schemas.microsoft.com/office/drawing/2014/main" id="{D194CEC7-067C-03E4-4344-E5B2C00E15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203" r="101"/>
          <a:stretch/>
        </p:blipFill>
        <p:spPr>
          <a:xfrm>
            <a:off x="1173481" y="10202670"/>
            <a:ext cx="847862" cy="4022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6;p14">
            <a:hlinkClick r:id="rId5"/>
            <a:extLst>
              <a:ext uri="{FF2B5EF4-FFF2-40B4-BE49-F238E27FC236}">
                <a16:creationId xmlns:a16="http://schemas.microsoft.com/office/drawing/2014/main" id="{D95583E8-16ED-D967-EDAC-12107C448E57}"/>
              </a:ext>
            </a:extLst>
          </p:cNvPr>
          <p:cNvSpPr txBox="1"/>
          <p:nvPr/>
        </p:nvSpPr>
        <p:spPr>
          <a:xfrm>
            <a:off x="1270697" y="10315119"/>
            <a:ext cx="653429" cy="28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Gothic A1" panose="020B0600000101010101" charset="-127"/>
                <a:ea typeface="Gothic A1" panose="020B0600000101010101" charset="-127"/>
                <a:cs typeface="Gothic A1" panose="020B0600000101010101" charset="-127"/>
                <a:hlinkClick r:id="rId6"/>
              </a:rPr>
              <a:t>깃헙 링크 </a:t>
            </a:r>
            <a:endParaRPr lang="ko-KR" altLang="en-US" sz="1200" dirty="0">
              <a:solidFill>
                <a:schemeClr val="tx1"/>
              </a:solidFill>
              <a:latin typeface="Gothic A1" panose="020B0600000101010101" charset="-127"/>
              <a:ea typeface="Gothic A1" panose="020B0600000101010101" charset="-127"/>
              <a:cs typeface="Gothic A1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7677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5157</TotalTime>
  <Words>1684</Words>
  <Application>Microsoft Office PowerPoint</Application>
  <PresentationFormat>사용자 지정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Gothic A1 Black</vt:lpstr>
      <vt:lpstr>Arial</vt:lpstr>
      <vt:lpstr>Google Sans</vt:lpstr>
      <vt:lpstr>Gothic A1 ExtraBold</vt:lpstr>
      <vt:lpstr>Montserrat</vt:lpstr>
      <vt:lpstr>Gothic A1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RoadVirusHN</dc:creator>
  <cp:lastModifiedBy>seok Jun</cp:lastModifiedBy>
  <cp:revision>77</cp:revision>
  <dcterms:modified xsi:type="dcterms:W3CDTF">2022-10-26T02:33:48Z</dcterms:modified>
</cp:coreProperties>
</file>